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5" r:id="rId3"/>
    <p:sldId id="276" r:id="rId4"/>
    <p:sldId id="304" r:id="rId5"/>
    <p:sldId id="305" r:id="rId6"/>
    <p:sldId id="263" r:id="rId7"/>
    <p:sldId id="265" r:id="rId8"/>
    <p:sldId id="266" r:id="rId9"/>
    <p:sldId id="289" r:id="rId10"/>
    <p:sldId id="270" r:id="rId11"/>
    <p:sldId id="310" r:id="rId12"/>
    <p:sldId id="27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o Houpert" initials="HH" lastIdx="1" clrIdx="0">
    <p:extLst>
      <p:ext uri="{19B8F6BF-5375-455C-9EA6-DF929625EA0E}">
        <p15:presenceInfo xmlns:p15="http://schemas.microsoft.com/office/powerpoint/2012/main" userId="S-1-5-21-2655898195-2894221766-1395291576-19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57B"/>
    <a:srgbClr val="C4C4C4"/>
    <a:srgbClr val="E7E7E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7AEDA-1EB7-489B-B9F6-F25281812952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0E31-8192-4510-8B5B-BE0753443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04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13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76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1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9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7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60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38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4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04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16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0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AFC876D-841F-4763-AE3A-B2CA3ABFEE45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6F3082-8BFA-4218-88C7-CE225A4AE7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4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formation@amahc.f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4" y="0"/>
            <a:ext cx="12218973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0"/>
          </a:effectLst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-26975" y="0"/>
            <a:ext cx="12218974" cy="685799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>
            <a:glow>
              <a:schemeClr val="bg1"/>
            </a:glow>
            <a:softEdge rad="12700"/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5457B"/>
                </a:solidFill>
                <a:latin typeface="Microsoft PhagsPa" panose="020B0502040204020203" pitchFamily="34" charset="0"/>
              </a:rPr>
              <a:t>  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718" y="1769938"/>
            <a:ext cx="4454858" cy="1256094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-26976" y="6394383"/>
            <a:ext cx="7644939" cy="46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Présentation 2021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0596" y="3097763"/>
            <a:ext cx="9883832" cy="513183"/>
          </a:xfrm>
          <a:solidFill>
            <a:schemeClr val="bg1">
              <a:alpha val="0"/>
            </a:schemeClr>
          </a:solidFill>
          <a:ln>
            <a:noFill/>
          </a:ln>
          <a:effectLst>
            <a:glow>
              <a:schemeClr val="bg1"/>
            </a:glow>
            <a:outerShdw blurRad="1066800" dist="50800" dir="5400000" algn="ctr" rotWithShape="0">
              <a:srgbClr val="000000">
                <a:alpha val="21000"/>
              </a:srgbClr>
            </a:outerShdw>
            <a:softEdge rad="50800"/>
          </a:effectLst>
        </p:spPr>
        <p:txBody>
          <a:bodyPr>
            <a:noAutofit/>
          </a:bodyPr>
          <a:lstStyle/>
          <a:p>
            <a:r>
              <a:rPr lang="fr-FR" sz="3200" b="1" dirty="0">
                <a:ln w="3175">
                  <a:solidFill>
                    <a:schemeClr val="bg2"/>
                  </a:solidFill>
                </a:ln>
                <a:solidFill>
                  <a:srgbClr val="05457B"/>
                </a:solidFill>
                <a:latin typeface="Tw Cen MT" panose="020B0602020104020603" pitchFamily="34" charset="0"/>
              </a:rPr>
              <a:t>Formation « Droits, handicap et participation sociale »</a:t>
            </a:r>
          </a:p>
        </p:txBody>
      </p:sp>
    </p:spTree>
    <p:extLst>
      <p:ext uri="{BB962C8B-B14F-4D97-AF65-F5344CB8AC3E}">
        <p14:creationId xmlns:p14="http://schemas.microsoft.com/office/powerpoint/2010/main" val="40665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r>
              <a:rPr lang="fr-FR" u="sng" dirty="0"/>
              <a:t>Séance 5 : « Prendre la parole, porter la parole »</a:t>
            </a:r>
          </a:p>
          <a:p>
            <a:r>
              <a:rPr lang="fr-FR" b="1" dirty="0"/>
              <a:t>Développer des capacités d’interaction en groupe</a:t>
            </a:r>
          </a:p>
          <a:p>
            <a:r>
              <a:rPr lang="fr-FR" b="1" dirty="0"/>
              <a:t>Apprendre à se positionner par rapport à son rôle</a:t>
            </a:r>
          </a:p>
          <a:p>
            <a:r>
              <a:rPr lang="fr-FR" b="1" dirty="0"/>
              <a:t>Améliorer les capacités de communication</a:t>
            </a:r>
          </a:p>
          <a:p>
            <a:endParaRPr lang="fr-FR" b="1" dirty="0"/>
          </a:p>
          <a:p>
            <a:r>
              <a:rPr lang="fr-FR" dirty="0"/>
              <a:t>« PRENEZ CONFIANCE »</a:t>
            </a:r>
          </a:p>
        </p:txBody>
      </p:sp>
    </p:spTree>
    <p:extLst>
      <p:ext uri="{BB962C8B-B14F-4D97-AF65-F5344CB8AC3E}">
        <p14:creationId xmlns:p14="http://schemas.microsoft.com/office/powerpoint/2010/main" val="48144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4717D-5ADD-493D-B8C7-1951EC34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S’INSCRIRE…	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D854248-44B2-4383-8A69-59CE392A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CALENDRIER DES FORMATIONS SUR AMAHC.FR RUBRIQUE FORMATION « DHP 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FORMULAIRE A TELECHARGER ET A RENVOYER (mail ou courrier)</a:t>
            </a:r>
          </a:p>
          <a:p>
            <a:pPr marL="777240" lvl="5" indent="0">
              <a:buNone/>
            </a:pPr>
            <a:r>
              <a:rPr lang="fr-FR" sz="1800" dirty="0"/>
              <a:t>COURRIER DE CONFIRMATION ADRESSÉ PAR COURRIER OU MAIL + INFOS PRATIQUES</a:t>
            </a:r>
            <a:endParaRPr lang="fr-FR" dirty="0">
              <a:hlinkClick r:id="rId2"/>
            </a:endParaRPr>
          </a:p>
          <a:p>
            <a:pPr algn="ctr"/>
            <a:r>
              <a:rPr lang="fr-FR" dirty="0">
                <a:hlinkClick r:id="rId2"/>
              </a:rPr>
              <a:t>formation@amahc.fr</a:t>
            </a:r>
            <a:r>
              <a:rPr lang="fr-FR" dirty="0"/>
              <a:t> ou Hugo au 07.49.56.32.22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A2EEDE6F-BFEF-48DB-B5FB-744CCF88C504}"/>
              </a:ext>
            </a:extLst>
          </p:cNvPr>
          <p:cNvSpPr/>
          <p:nvPr/>
        </p:nvSpPr>
        <p:spPr>
          <a:xfrm>
            <a:off x="1172591" y="3615165"/>
            <a:ext cx="550416" cy="1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AE7557-0708-4FF6-A753-DF250B271B29}"/>
              </a:ext>
            </a:extLst>
          </p:cNvPr>
          <p:cNvSpPr txBox="1"/>
          <p:nvPr/>
        </p:nvSpPr>
        <p:spPr>
          <a:xfrm rot="1005001">
            <a:off x="7523931" y="841555"/>
            <a:ext cx="50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rgbClr val="00B0F0"/>
                </a:solidFill>
              </a:rPr>
              <a:t>FORMATION GRATUITE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F82205-5403-42DC-B140-4F29E302D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58" y="4544645"/>
            <a:ext cx="7789812" cy="18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6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0090" b="43464"/>
          <a:stretch/>
        </p:blipFill>
        <p:spPr>
          <a:xfrm>
            <a:off x="-27993" y="0"/>
            <a:ext cx="12219993" cy="45712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963"/>
            <a:ext cx="7772400" cy="895213"/>
          </a:xfrm>
        </p:spPr>
        <p:txBody>
          <a:bodyPr>
            <a:normAutofit/>
          </a:bodyPr>
          <a:lstStyle/>
          <a:p>
            <a:r>
              <a:rPr lang="fr-FR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401128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3350" y="2084832"/>
            <a:ext cx="9720073" cy="471331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Au départ en interne à l’initiative de </a:t>
            </a:r>
          </a:p>
          <a:p>
            <a:r>
              <a:rPr lang="fr-FR" dirty="0"/>
              <a:t>Philippe CHAIZE, ex-directeur d’AMAHC</a:t>
            </a:r>
          </a:p>
          <a:p>
            <a:endParaRPr lang="fr-FR" b="1" dirty="0"/>
          </a:p>
          <a:p>
            <a:r>
              <a:rPr lang="fr-FR" b="1" dirty="0"/>
              <a:t>2017</a:t>
            </a:r>
          </a:p>
          <a:p>
            <a:r>
              <a:rPr lang="fr-FR" dirty="0"/>
              <a:t>12 personnes concernées AMAHC / 20 personnes GEM / 13 salariés AMAHC</a:t>
            </a:r>
          </a:p>
          <a:p>
            <a:r>
              <a:rPr lang="fr-FR" b="1" dirty="0"/>
              <a:t>2018</a:t>
            </a:r>
          </a:p>
          <a:p>
            <a:r>
              <a:rPr lang="fr-FR" dirty="0"/>
              <a:t>6 bénévoles UNAFAM / 12 personnes concernées AMAHC / Journée d’intégration</a:t>
            </a:r>
          </a:p>
          <a:p>
            <a:r>
              <a:rPr lang="fr-FR" i="1" dirty="0"/>
              <a:t>Formation Niveau II : « Analyser et proposer » </a:t>
            </a:r>
            <a:r>
              <a:rPr lang="fr-FR" dirty="0"/>
              <a:t>10 personnes concernées </a:t>
            </a:r>
          </a:p>
          <a:p>
            <a:r>
              <a:rPr lang="fr-FR" b="1" dirty="0"/>
              <a:t>2019</a:t>
            </a:r>
          </a:p>
          <a:p>
            <a:r>
              <a:rPr lang="fr-FR" dirty="0"/>
              <a:t>13 personnes concernées AMAHC / Journée d’intégration</a:t>
            </a:r>
          </a:p>
          <a:p>
            <a:r>
              <a:rPr lang="fr-FR" dirty="0"/>
              <a:t>Intervention auprès du collectif « Personnes Concernées » du PTSM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3AC551-D37F-4F1A-BD0C-D5F7C23B1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85" y="55418"/>
            <a:ext cx="4815224" cy="3611418"/>
          </a:xfrm>
          <a:prstGeom prst="rect">
            <a:avLst/>
          </a:prstGeom>
          <a:ln w="76200">
            <a:solidFill>
              <a:srgbClr val="05457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67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PARTENAIRES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9DC2565-7625-44A1-A6E0-6B11528FC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03" y="864843"/>
            <a:ext cx="1264491" cy="1615739"/>
          </a:xfr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ED5C959-D2B4-46FF-8DAC-9EB6BF52A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4" y="3228994"/>
            <a:ext cx="1195989" cy="11387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E465A1F-72A9-489B-9F81-11F231165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99" y="5136471"/>
            <a:ext cx="2669343" cy="7509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5F6061-F5B1-473B-8281-97FF9DEEA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25" y="4559446"/>
            <a:ext cx="2390775" cy="1905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899D1D7-6689-481A-80A8-DE8BF1DB3433}"/>
              </a:ext>
            </a:extLst>
          </p:cNvPr>
          <p:cNvSpPr/>
          <p:nvPr/>
        </p:nvSpPr>
        <p:spPr>
          <a:xfrm>
            <a:off x="3149547" y="3328997"/>
            <a:ext cx="2308195" cy="93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Collectif </a:t>
            </a:r>
          </a:p>
          <a:p>
            <a:pPr algn="ctr"/>
            <a:r>
              <a:rPr lang="fr-FR" dirty="0"/>
              <a:t>« </a:t>
            </a:r>
            <a:r>
              <a:rPr lang="fr-FR" dirty="0" err="1"/>
              <a:t>Tou.tes</a:t>
            </a:r>
            <a:r>
              <a:rPr lang="fr-FR" dirty="0"/>
              <a:t> concerné.es »</a:t>
            </a:r>
          </a:p>
          <a:p>
            <a:pPr algn="ctr"/>
            <a:r>
              <a:rPr lang="fr-FR" dirty="0"/>
              <a:t>Groupe suivi formation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0EEA83F-F387-4A2F-ABF1-F53559B0F343}"/>
              </a:ext>
            </a:extLst>
          </p:cNvPr>
          <p:cNvCxnSpPr>
            <a:stCxn id="5" idx="2"/>
            <a:endCxn id="5" idx="2"/>
          </p:cNvCxnSpPr>
          <p:nvPr/>
        </p:nvCxnSpPr>
        <p:spPr>
          <a:xfrm>
            <a:off x="6871549" y="24805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FC01AB9-F76D-4CC5-AB2C-6BFECBEF6CED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6871549" y="2480582"/>
            <a:ext cx="0" cy="748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C34A580-AAEC-4686-BB74-E300B7FF5832}"/>
              </a:ext>
            </a:extLst>
          </p:cNvPr>
          <p:cNvCxnSpPr>
            <a:stCxn id="18" idx="3"/>
            <a:endCxn id="18" idx="3"/>
          </p:cNvCxnSpPr>
          <p:nvPr/>
        </p:nvCxnSpPr>
        <p:spPr>
          <a:xfrm>
            <a:off x="5457742" y="37983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3684F14F-F524-458F-BE0A-B67D71FC49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68905" y="3202522"/>
            <a:ext cx="437384" cy="2567903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C9EAC35-C967-4D16-AAD7-F4CF4876BC0C}"/>
              </a:ext>
            </a:extLst>
          </p:cNvPr>
          <p:cNvCxnSpPr>
            <a:stCxn id="13" idx="2"/>
          </p:cNvCxnSpPr>
          <p:nvPr/>
        </p:nvCxnSpPr>
        <p:spPr>
          <a:xfrm flipH="1">
            <a:off x="6871548" y="4367784"/>
            <a:ext cx="1" cy="337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1AC1162-B7DA-462D-8288-FA453856A0CD}"/>
              </a:ext>
            </a:extLst>
          </p:cNvPr>
          <p:cNvCxnSpPr/>
          <p:nvPr/>
        </p:nvCxnSpPr>
        <p:spPr>
          <a:xfrm flipH="1">
            <a:off x="5832629" y="5211192"/>
            <a:ext cx="33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DA023462-CCDC-42A9-B79E-7308DCC7B095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5735970" y="4705165"/>
            <a:ext cx="1" cy="431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CE1DB8B4-FDC3-4013-813D-442C02042C1F}"/>
              </a:ext>
            </a:extLst>
          </p:cNvPr>
          <p:cNvCxnSpPr>
            <a:stCxn id="15" idx="3"/>
            <a:endCxn id="17" idx="1"/>
          </p:cNvCxnSpPr>
          <p:nvPr/>
        </p:nvCxnSpPr>
        <p:spPr>
          <a:xfrm>
            <a:off x="7070642" y="5511946"/>
            <a:ext cx="9364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D480B7A-049B-4379-809D-961FBA33B5FA}"/>
              </a:ext>
            </a:extLst>
          </p:cNvPr>
          <p:cNvSpPr/>
          <p:nvPr/>
        </p:nvSpPr>
        <p:spPr>
          <a:xfrm>
            <a:off x="1849080" y="5270670"/>
            <a:ext cx="1615736" cy="4825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PERSONNE</a:t>
            </a:r>
          </a:p>
          <a:p>
            <a:pPr algn="ctr"/>
            <a:r>
              <a:rPr lang="fr-FR" dirty="0"/>
              <a:t>CONCERNÉE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D20B4E4-F385-4119-8068-76DE211AB482}"/>
              </a:ext>
            </a:extLst>
          </p:cNvPr>
          <p:cNvCxnSpPr>
            <a:stCxn id="15" idx="1"/>
            <a:endCxn id="3" idx="3"/>
          </p:cNvCxnSpPr>
          <p:nvPr/>
        </p:nvCxnSpPr>
        <p:spPr>
          <a:xfrm flipH="1">
            <a:off x="3464816" y="5511946"/>
            <a:ext cx="9364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4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5A17D-40E1-4F33-9255-DFBF63E0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41567E-94E5-4917-AD8F-ABDE3F1A2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partir des préconisations faites lors des Etats Généraux, la nécessité de former les personnes qui vivent ou ont vécu des troubles psychiques s’avère primordiale pour :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dirty="0"/>
              <a:t> Renforcer leur pouvoir d’agir,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dirty="0"/>
              <a:t> Renforcer leur implication dans les instances politiques et administratives,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dirty="0"/>
              <a:t> Intervenir dans les formations professionnelles (soignantes, sociales…) et dans le milieu scolaire</a:t>
            </a:r>
          </a:p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dirty="0"/>
              <a:t>FORMER 120 </a:t>
            </a:r>
            <a:r>
              <a:rPr lang="fr-FR"/>
              <a:t>PERSONNES (RHONE) JUSQU’EN </a:t>
            </a:r>
            <a:r>
              <a:rPr lang="fr-FR" dirty="0"/>
              <a:t>DÉCEMBRE 2022</a:t>
            </a:r>
          </a:p>
        </p:txBody>
      </p:sp>
    </p:spTree>
    <p:extLst>
      <p:ext uri="{BB962C8B-B14F-4D97-AF65-F5344CB8AC3E}">
        <p14:creationId xmlns:p14="http://schemas.microsoft.com/office/powerpoint/2010/main" val="290865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D14C7-1686-4987-A19B-8166EB56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PHILOSOPHIE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D7DCC-3306-4DCC-857A-F9CDCC939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03779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Co-construction et </a:t>
            </a:r>
            <a:r>
              <a:rPr lang="fr-FR" dirty="0" err="1"/>
              <a:t>co-animation</a:t>
            </a:r>
            <a:r>
              <a:rPr lang="fr-FR" dirty="0"/>
              <a:t> en trinôme (professionnel, pair aidant et personne concernée)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Formation participative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Outils ludiques et interactifs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Rythme adapté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Convivialité</a:t>
            </a:r>
          </a:p>
        </p:txBody>
      </p:sp>
    </p:spTree>
    <p:extLst>
      <p:ext uri="{BB962C8B-B14F-4D97-AF65-F5344CB8AC3E}">
        <p14:creationId xmlns:p14="http://schemas.microsoft.com/office/powerpoint/2010/main" val="252480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Séance 1 : « Notion de handicap »</a:t>
            </a:r>
            <a:endParaRPr lang="fr-FR" dirty="0"/>
          </a:p>
          <a:p>
            <a:pPr lvl="0"/>
            <a:r>
              <a:rPr lang="fr-FR" b="1" dirty="0"/>
              <a:t>Améliorer les connaissances sur le concept de handicap et le modèle d’interactions</a:t>
            </a:r>
          </a:p>
          <a:p>
            <a:r>
              <a:rPr lang="fr-FR" b="1" dirty="0"/>
              <a:t>Connaitre l’évolution chronologique de la notion de handicap </a:t>
            </a:r>
          </a:p>
          <a:p>
            <a:endParaRPr lang="fr-FR" b="1" dirty="0"/>
          </a:p>
          <a:p>
            <a:r>
              <a:rPr lang="fr-FR" dirty="0"/>
              <a:t>« VOUS N’ÊTES PAS HANDICAPÉ !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7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/>
              <a:t>Séance 2 : « Droits humains et compensations »</a:t>
            </a:r>
          </a:p>
          <a:p>
            <a:pPr lvl="0"/>
            <a:r>
              <a:rPr lang="fr-FR" b="1" dirty="0"/>
              <a:t>Améliorer la connaissance des droits humains et leur cadre légal</a:t>
            </a:r>
          </a:p>
          <a:p>
            <a:pPr lvl="0"/>
            <a:r>
              <a:rPr lang="fr-FR" b="1" dirty="0"/>
              <a:t>Connaitre la notion d’égalité et d’équité</a:t>
            </a:r>
          </a:p>
          <a:p>
            <a:pPr lvl="0"/>
            <a:r>
              <a:rPr lang="fr-FR" b="1" dirty="0"/>
              <a:t>Faire le lien entre les questions de droits humains et le handicap</a:t>
            </a:r>
          </a:p>
          <a:p>
            <a:r>
              <a:rPr lang="fr-FR" b="1" dirty="0"/>
              <a:t>Connaitre la différence entre droits et compensations </a:t>
            </a:r>
          </a:p>
          <a:p>
            <a:endParaRPr lang="fr-FR" b="1" u="sng" dirty="0"/>
          </a:p>
          <a:p>
            <a:r>
              <a:rPr lang="fr-FR" dirty="0"/>
              <a:t>« VOUS AVEZ DES DROITS »</a:t>
            </a:r>
          </a:p>
        </p:txBody>
      </p:sp>
    </p:spTree>
    <p:extLst>
      <p:ext uri="{BB962C8B-B14F-4D97-AF65-F5344CB8AC3E}">
        <p14:creationId xmlns:p14="http://schemas.microsoft.com/office/powerpoint/2010/main" val="327361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/>
              <a:t>Séance 3 « Inclusion et politiques publiques »</a:t>
            </a:r>
          </a:p>
          <a:p>
            <a:pPr lvl="0"/>
            <a:r>
              <a:rPr lang="fr-FR" b="1" dirty="0"/>
              <a:t>Comprendre la notion d’inclusion</a:t>
            </a:r>
          </a:p>
          <a:p>
            <a:pPr lvl="0"/>
            <a:r>
              <a:rPr lang="fr-FR" b="1" dirty="0"/>
              <a:t>Connaitre les principes de l’approche fondée sur les droits</a:t>
            </a:r>
          </a:p>
          <a:p>
            <a:r>
              <a:rPr lang="fr-FR" b="1" dirty="0"/>
              <a:t>Savoir identifier les types d’acteurs entrant en jeu dans les politiques publiques</a:t>
            </a:r>
          </a:p>
          <a:p>
            <a:endParaRPr lang="fr-FR" b="1" dirty="0"/>
          </a:p>
          <a:p>
            <a:r>
              <a:rPr lang="fr-FR" dirty="0"/>
              <a:t>« VOUS AVEZ UNE PLACE »</a:t>
            </a:r>
          </a:p>
        </p:txBody>
      </p:sp>
    </p:spTree>
    <p:extLst>
      <p:ext uri="{BB962C8B-B14F-4D97-AF65-F5344CB8AC3E}">
        <p14:creationId xmlns:p14="http://schemas.microsoft.com/office/powerpoint/2010/main" val="144557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224528"/>
          </a:xfrm>
        </p:spPr>
        <p:txBody>
          <a:bodyPr>
            <a:normAutofit/>
          </a:bodyPr>
          <a:lstStyle/>
          <a:p>
            <a:r>
              <a:rPr lang="fr-FR" u="sng" dirty="0"/>
              <a:t>Séance 4 : « Participation et pouvoir d’agir »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Développer des capacités pour analyser une situation</a:t>
            </a:r>
          </a:p>
          <a:p>
            <a:pPr marL="0" indent="0">
              <a:buNone/>
            </a:pPr>
            <a:r>
              <a:rPr lang="fr-FR" b="1" dirty="0"/>
              <a:t>Connaitre les enjeux de la participation</a:t>
            </a:r>
          </a:p>
          <a:p>
            <a:pPr marL="0" indent="0">
              <a:buNone/>
            </a:pPr>
            <a:r>
              <a:rPr lang="fr-FR" b="1" dirty="0"/>
              <a:t>Sensibiliser à la notion de pouvoir d’agir</a:t>
            </a:r>
          </a:p>
          <a:p>
            <a:pPr marL="0" indent="0">
              <a:buNone/>
            </a:pPr>
            <a:endParaRPr lang="fr-FR" dirty="0"/>
          </a:p>
          <a:p>
            <a:endParaRPr lang="fr-FR" u="sng" dirty="0"/>
          </a:p>
          <a:p>
            <a:r>
              <a:rPr lang="fr-FR" dirty="0"/>
              <a:t>« VOUS POUVEZ AGIR »</a:t>
            </a:r>
          </a:p>
          <a:p>
            <a:endParaRPr lang="fr-FR" dirty="0"/>
          </a:p>
          <a:p>
            <a:endParaRPr lang="fr-FR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40910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480</Words>
  <Application>Microsoft Office PowerPoint</Application>
  <PresentationFormat>Grand écran</PresentationFormat>
  <Paragraphs>83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Microsoft PhagsPa</vt:lpstr>
      <vt:lpstr>Tw Cen MT</vt:lpstr>
      <vt:lpstr>Tw Cen MT Condensed</vt:lpstr>
      <vt:lpstr>Wingdings</vt:lpstr>
      <vt:lpstr>Wingdings 3</vt:lpstr>
      <vt:lpstr>Intégral</vt:lpstr>
      <vt:lpstr>Présentation PowerPoint</vt:lpstr>
      <vt:lpstr>Historique</vt:lpstr>
      <vt:lpstr>PARTENAIRES</vt:lpstr>
      <vt:lpstr>OBJECTIFS</vt:lpstr>
      <vt:lpstr>« PHILOSOPHIE »</vt:lpstr>
      <vt:lpstr>Contenu</vt:lpstr>
      <vt:lpstr>Contenu</vt:lpstr>
      <vt:lpstr>Contenu </vt:lpstr>
      <vt:lpstr>Contenu </vt:lpstr>
      <vt:lpstr>ContenU</vt:lpstr>
      <vt:lpstr>POUR S’INSCRIRE… </vt:lpstr>
      <vt:lpstr>DES QUESTIONS ?</vt:lpstr>
    </vt:vector>
  </TitlesOfParts>
  <Company>AMAHC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LICHTIG Clemence</dc:creator>
  <cp:lastModifiedBy>Hugo Houpert</cp:lastModifiedBy>
  <cp:revision>53</cp:revision>
  <dcterms:created xsi:type="dcterms:W3CDTF">2019-05-31T09:40:48Z</dcterms:created>
  <dcterms:modified xsi:type="dcterms:W3CDTF">2021-03-03T13:23:46Z</dcterms:modified>
</cp:coreProperties>
</file>