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2" r:id="rId7"/>
    <p:sldId id="275" r:id="rId8"/>
    <p:sldId id="261" r:id="rId9"/>
    <p:sldId id="263" r:id="rId10"/>
    <p:sldId id="265" r:id="rId11"/>
    <p:sldId id="264" r:id="rId12"/>
    <p:sldId id="269" r:id="rId13"/>
    <p:sldId id="266" r:id="rId14"/>
    <p:sldId id="267" r:id="rId15"/>
    <p:sldId id="272" r:id="rId16"/>
    <p:sldId id="271" r:id="rId17"/>
    <p:sldId id="273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254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93CF2E-54E5-487C-84B5-8F8FCA53797D}" type="datetimeFigureOut">
              <a:rPr lang="fr-FR" smtClean="0"/>
              <a:t>17/06/2019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DFAE0-8AD4-4372-8B7C-4AE797A194C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17769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FFC55-6E8B-41D2-8D7D-2CD746EEECF0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9210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01879-DF48-4293-A416-9D118FC9BF60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372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F6DC-5EFD-44BD-B143-1C8127F10887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72624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A06DD6-D4DD-4AC4-931A-E64A5DD1FD91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1624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8BDEC-49E8-4961-964B-B22BD45A4E14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377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12978-3291-4E6C-A7F9-C2E6764C9FDD}" type="datetime1">
              <a:rPr lang="fr-FR" smtClean="0"/>
              <a:t>17/06/2019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8140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AA834-CDE0-465A-ADD4-4D612BACDEDD}" type="datetime1">
              <a:rPr lang="fr-FR" smtClean="0"/>
              <a:t>17/06/2019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214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2E86A-8095-4DF6-84FB-9978748A2908}" type="datetime1">
              <a:rPr lang="fr-FR" smtClean="0"/>
              <a:t>17/06/2019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5E60A-9EC0-4B3C-A4BE-4B942D626F3E}" type="datetime1">
              <a:rPr lang="fr-FR" smtClean="0"/>
              <a:t>17/06/2019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6653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285F-1196-40ED-BF59-86A8FC3E374D}" type="datetime1">
              <a:rPr lang="fr-FR" smtClean="0"/>
              <a:t>17/06/2019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50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0CDB6-7922-4123-87EA-B3B43A0AF89D}" type="datetime1">
              <a:rPr lang="fr-FR" smtClean="0"/>
              <a:t>17/06/2019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50409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F6328-8634-4F8F-9BA0-2D617DCF0179}" type="datetime1">
              <a:rPr lang="fr-FR" smtClean="0"/>
              <a:t>17/06/2019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91F01-EEBB-4CFD-A114-E51E9F0F801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6283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852936"/>
            <a:ext cx="7560840" cy="3503414"/>
          </a:xfrm>
        </p:spPr>
        <p:txBody>
          <a:bodyPr>
            <a:noAutofit/>
          </a:bodyPr>
          <a:lstStyle/>
          <a:p>
            <a:r>
              <a:rPr lang="fr-FR" sz="5400" b="1" dirty="0" smtClean="0"/>
              <a:t>Le collectif des personnes concernées</a:t>
            </a:r>
            <a:endParaRPr lang="fr-FR" sz="5400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368752" cy="2567136"/>
          </a:xfrm>
        </p:spPr>
        <p:txBody>
          <a:bodyPr>
            <a:normAutofit fontScale="77500" lnSpcReduction="20000"/>
          </a:bodyPr>
          <a:lstStyle/>
          <a:p>
            <a:endParaRPr lang="fr-FR" sz="7200" dirty="0" smtClean="0">
              <a:solidFill>
                <a:schemeClr val="tx1"/>
              </a:solidFill>
            </a:endParaRPr>
          </a:p>
          <a:p>
            <a:endParaRPr lang="fr-FR" sz="7200" dirty="0" smtClean="0">
              <a:solidFill>
                <a:schemeClr val="tx1"/>
              </a:solidFill>
            </a:endParaRPr>
          </a:p>
          <a:p>
            <a:r>
              <a:rPr lang="fr-FR" sz="7200" dirty="0" smtClean="0">
                <a:solidFill>
                  <a:schemeClr val="tx1"/>
                </a:solidFill>
              </a:rPr>
              <a:t>du PTSM 69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</a:t>
            </a:fld>
            <a:endParaRPr lang="fr-FR"/>
          </a:p>
        </p:txBody>
      </p:sp>
      <p:pic>
        <p:nvPicPr>
          <p:cNvPr id="5" name="officeArt object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15988" y="-648594"/>
            <a:ext cx="5004000" cy="4932000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</p:spTree>
    <p:extLst>
      <p:ext uri="{BB962C8B-B14F-4D97-AF65-F5344CB8AC3E}">
        <p14:creationId xmlns:p14="http://schemas.microsoft.com/office/powerpoint/2010/main" val="3242042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692696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Partenariat patient/soignant</a:t>
            </a:r>
            <a:r>
              <a:rPr lang="fr-FR" sz="2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(psychiatre notamment)</a:t>
            </a:r>
          </a:p>
          <a:p>
            <a:pPr marL="0" indent="0" algn="ctr"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fr-FR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Ecoute réciproque</a:t>
            </a:r>
          </a:p>
          <a:p>
            <a:pPr marL="0" indent="0">
              <a:buNone/>
            </a:pPr>
            <a:endParaRPr lang="fr-FR" sz="4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Prise en compte de notre parole, et dialogue</a:t>
            </a:r>
            <a:endParaRPr lang="fr-FR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288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la psychoéducation</a:t>
            </a:r>
          </a:p>
          <a:p>
            <a:pPr marL="0" indent="0" algn="ctr">
              <a:buNone/>
            </a:pPr>
            <a:endParaRPr lang="fr-F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Nous devons être formés sur notre maladie</a:t>
            </a:r>
          </a:p>
          <a:p>
            <a:pPr marL="0" indent="0" algn="ctr">
              <a:buNone/>
            </a:pPr>
            <a:endParaRPr lang="fr-FR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pouvoir devenir acteurs</a:t>
            </a:r>
          </a:p>
          <a:p>
            <a:pPr marL="0" indent="0" algn="ctr">
              <a:buNone/>
            </a:pPr>
            <a:endParaRPr lang="fr-FR" sz="36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 notre santé et de notre parcours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44646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>
                <a:solidFill>
                  <a:srgbClr val="00B0F0"/>
                </a:solidFill>
              </a:rPr>
              <a:t>Développer le case-management</a:t>
            </a:r>
          </a:p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endParaRPr lang="fr-FR" sz="4400" b="1" dirty="0" smtClean="0"/>
          </a:p>
          <a:p>
            <a:pPr marL="0" indent="0" algn="ctr">
              <a:buNone/>
            </a:pPr>
            <a:r>
              <a:rPr lang="fr-FR" sz="4000" b="1" dirty="0" smtClean="0"/>
              <a:t>Avoir un référent de notre parcours</a:t>
            </a:r>
          </a:p>
          <a:p>
            <a:pPr marL="0" indent="0" algn="ctr">
              <a:buNone/>
            </a:pPr>
            <a:r>
              <a:rPr lang="fr-FR" b="1" dirty="0" smtClean="0"/>
              <a:t>Soignant, travailleur social, pair-aidant</a:t>
            </a: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150745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Pouvoir évaluer les médecins sur</a:t>
            </a:r>
            <a:r>
              <a:rPr lang="fr-FR" sz="4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 :</a:t>
            </a:r>
          </a:p>
          <a:p>
            <a:pPr marL="0" indent="0">
              <a:buNone/>
            </a:pPr>
            <a:endParaRPr lang="fr-FR" sz="4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qualité de l’écoute et du dialogue</a:t>
            </a:r>
          </a:p>
          <a:p>
            <a:pPr marL="0" indent="0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la qualité des soins</a:t>
            </a:r>
            <a:endParaRPr lang="fr-FR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0499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Ne pas employer l’expression</a:t>
            </a:r>
          </a:p>
          <a:p>
            <a:pPr marL="0" indent="0" algn="ctr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« malade mental »</a:t>
            </a:r>
          </a:p>
          <a:p>
            <a:pPr marL="0" indent="0" algn="ctr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Qui est stigmatisante</a:t>
            </a:r>
          </a:p>
          <a:p>
            <a:pPr marL="0" indent="0" algn="ctr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36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Préférer le terme </a:t>
            </a: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psychique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52696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fr-FR" sz="3600" b="1" dirty="0" smtClean="0"/>
              <a:t>En portant nos propositions</a:t>
            </a:r>
          </a:p>
          <a:p>
            <a:pPr marL="0" indent="0" algn="ctr">
              <a:buNone/>
            </a:pPr>
            <a:r>
              <a:rPr lang="fr-FR" sz="3600" b="1" dirty="0" smtClean="0"/>
              <a:t>dans les groupes de travail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 algn="ctr">
              <a:buNone/>
            </a:pPr>
            <a:r>
              <a:rPr lang="fr-FR" sz="3600" b="1" dirty="0" smtClean="0"/>
              <a:t>On fait découvrir aux professionnels</a:t>
            </a:r>
          </a:p>
          <a:p>
            <a:pPr marL="0" indent="0" algn="ctr">
              <a:buNone/>
            </a:pPr>
            <a:r>
              <a:rPr lang="fr-FR" sz="3600" b="1" dirty="0" smtClean="0"/>
              <a:t>des aspects qu’ils n’avaient pas perçus </a:t>
            </a:r>
          </a:p>
          <a:p>
            <a:endParaRPr lang="fr-FR" sz="3600" b="1" dirty="0" smtClean="0"/>
          </a:p>
          <a:p>
            <a:pPr marL="0" indent="0" algn="ctr">
              <a:buNone/>
            </a:pPr>
            <a:r>
              <a:rPr lang="fr-FR" sz="3600" b="1" dirty="0" smtClean="0"/>
              <a:t>La situation hors-contexte</a:t>
            </a:r>
          </a:p>
          <a:p>
            <a:pPr marL="0" indent="0" algn="ctr">
              <a:buNone/>
            </a:pPr>
            <a:r>
              <a:rPr lang="fr-FR" sz="3600" b="1" dirty="0" smtClean="0"/>
              <a:t>favorise la prise de recul nécessaire</a:t>
            </a:r>
          </a:p>
          <a:p>
            <a:pPr marL="0" indent="0" algn="ctr">
              <a:buNone/>
            </a:pPr>
            <a:r>
              <a:rPr lang="fr-FR" sz="3600" b="1" dirty="0" smtClean="0"/>
              <a:t>à la compréhension mutuelle</a:t>
            </a:r>
            <a:endParaRPr lang="fr-FR" sz="3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14204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 algn="ctr">
              <a:buNone/>
            </a:pPr>
            <a:endParaRPr lang="fr-FR" b="1" dirty="0" smtClean="0"/>
          </a:p>
          <a:p>
            <a:pPr marL="0" indent="0" algn="ctr">
              <a:buNone/>
            </a:pPr>
            <a:r>
              <a:rPr lang="fr-FR" sz="4000" b="1" dirty="0" smtClean="0"/>
              <a:t>Notre participation</a:t>
            </a:r>
          </a:p>
          <a:p>
            <a:pPr marL="0" indent="0" algn="ctr">
              <a:buNone/>
            </a:pPr>
            <a:r>
              <a:rPr lang="fr-FR" sz="4000" b="1" dirty="0"/>
              <a:t>à</a:t>
            </a:r>
            <a:r>
              <a:rPr lang="fr-FR" sz="4000" b="1" dirty="0" smtClean="0"/>
              <a:t> la co-construction</a:t>
            </a:r>
          </a:p>
          <a:p>
            <a:pPr marL="0" indent="0" algn="ctr">
              <a:buNone/>
            </a:pPr>
            <a:r>
              <a:rPr lang="fr-FR" sz="4000" b="1" dirty="0" smtClean="0"/>
              <a:t>dans les groupes de travail</a:t>
            </a:r>
          </a:p>
          <a:p>
            <a:endParaRPr lang="fr-FR" dirty="0" smtClean="0"/>
          </a:p>
          <a:p>
            <a:endParaRPr lang="fr-FR" dirty="0"/>
          </a:p>
          <a:p>
            <a:pPr marL="0" indent="0" algn="ctr">
              <a:buNone/>
            </a:pPr>
            <a:r>
              <a:rPr lang="fr-FR" sz="4800" b="1" dirty="0" smtClean="0">
                <a:solidFill>
                  <a:schemeClr val="accent6">
                    <a:lumMod val="50000"/>
                  </a:schemeClr>
                </a:solidFill>
              </a:rPr>
              <a:t>Fait bouger les positions</a:t>
            </a:r>
            <a:endParaRPr lang="fr-FR" sz="4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26375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fr-FR" sz="4400" b="1" dirty="0" smtClean="0"/>
          </a:p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r>
              <a:rPr lang="fr-FR" sz="4400" b="1" dirty="0" smtClean="0"/>
              <a:t>Merci de votre attention</a:t>
            </a:r>
          </a:p>
          <a:p>
            <a:pPr marL="0" indent="0" algn="ctr">
              <a:buNone/>
            </a:pPr>
            <a:endParaRPr lang="fr-FR" sz="4400" b="1" dirty="0"/>
          </a:p>
          <a:p>
            <a:pPr marL="0" indent="0" algn="ctr">
              <a:buNone/>
            </a:pPr>
            <a:endParaRPr lang="fr-FR" sz="1800" b="1" dirty="0"/>
          </a:p>
          <a:p>
            <a:pPr marL="0" indent="0" algn="ctr">
              <a:buNone/>
            </a:pPr>
            <a:endParaRPr lang="fr-FR" sz="1800" b="1" dirty="0" smtClean="0"/>
          </a:p>
          <a:p>
            <a:pPr marL="0" indent="0" algn="ctr">
              <a:buNone/>
            </a:pPr>
            <a:endParaRPr lang="fr-FR" sz="1800" b="1" dirty="0"/>
          </a:p>
          <a:p>
            <a:pPr marL="0" indent="0" algn="r">
              <a:buNone/>
            </a:pPr>
            <a:endParaRPr lang="fr-FR" sz="2000" b="1" dirty="0" smtClean="0"/>
          </a:p>
          <a:p>
            <a:pPr marL="0" indent="0" algn="r">
              <a:buNone/>
            </a:pPr>
            <a:r>
              <a:rPr lang="fr-FR" sz="2600" b="1" dirty="0" smtClean="0"/>
              <a:t>Pour le collectif,</a:t>
            </a:r>
          </a:p>
          <a:p>
            <a:pPr marL="0" indent="0" algn="r">
              <a:buNone/>
            </a:pPr>
            <a:r>
              <a:rPr lang="fr-FR" sz="2000" b="1" dirty="0" smtClean="0"/>
              <a:t>Mathilde Canet, Tom </a:t>
            </a:r>
            <a:r>
              <a:rPr lang="fr-FR" sz="2000" b="1" dirty="0" err="1" smtClean="0"/>
              <a:t>Beauzac</a:t>
            </a:r>
            <a:r>
              <a:rPr lang="fr-FR" sz="2000" b="1" dirty="0" smtClean="0"/>
              <a:t>, </a:t>
            </a:r>
            <a:r>
              <a:rPr lang="fr-FR" sz="2000" b="1" dirty="0" smtClean="0"/>
              <a:t>Chantal Janin, Thomas </a:t>
            </a:r>
            <a:r>
              <a:rPr lang="fr-FR" sz="2000" b="1" dirty="0" err="1" smtClean="0"/>
              <a:t>Charreyre</a:t>
            </a:r>
            <a:r>
              <a:rPr lang="fr-FR" sz="2000" b="1" dirty="0" smtClean="0"/>
              <a:t>,</a:t>
            </a:r>
            <a:endParaRPr lang="fr-FR" sz="2000" b="1" dirty="0"/>
          </a:p>
          <a:p>
            <a:pPr marL="0" indent="0" algn="r">
              <a:buNone/>
            </a:pPr>
            <a:r>
              <a:rPr lang="fr-FR" sz="2000" b="1" dirty="0" smtClean="0"/>
              <a:t>Paulette </a:t>
            </a:r>
            <a:r>
              <a:rPr lang="fr-FR" sz="2000" b="1" dirty="0" smtClean="0"/>
              <a:t>Benetton (paulette.benetton@orange.fr)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8572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8229600" cy="550547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b="1" dirty="0">
                <a:solidFill>
                  <a:srgbClr val="00B050"/>
                </a:solidFill>
              </a:rPr>
              <a:t>Le PTSM 69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sz="4000" b="1" dirty="0"/>
              <a:t>a</a:t>
            </a:r>
            <a:r>
              <a:rPr lang="fr-FR" sz="4000" b="1" dirty="0" smtClean="0"/>
              <a:t>nalyse partagée</a:t>
            </a:r>
          </a:p>
          <a:p>
            <a:pPr marL="0" indent="0" algn="ctr">
              <a:buNone/>
            </a:pPr>
            <a:r>
              <a:rPr lang="fr-FR" sz="4000" b="1" dirty="0" err="1"/>
              <a:t>c</a:t>
            </a:r>
            <a:r>
              <a:rPr lang="fr-FR" sz="4000" b="1" dirty="0" err="1" smtClean="0"/>
              <a:t>o</a:t>
            </a:r>
            <a:r>
              <a:rPr lang="fr-FR" sz="4000" b="1" dirty="0" smtClean="0"/>
              <a:t>-construction de réponses</a:t>
            </a:r>
          </a:p>
          <a:p>
            <a:pPr marL="0" indent="0" algn="ctr">
              <a:buNone/>
            </a:pPr>
            <a:endParaRPr lang="fr-FR" sz="2200" dirty="0" smtClean="0"/>
          </a:p>
          <a:p>
            <a:pPr marL="0" indent="0" algn="ctr">
              <a:buNone/>
            </a:pPr>
            <a:endParaRPr lang="fr-FR" sz="2200" dirty="0"/>
          </a:p>
          <a:p>
            <a:pPr marL="0" indent="0" algn="ctr">
              <a:buNone/>
            </a:pPr>
            <a:r>
              <a:rPr lang="fr-FR" sz="4000" b="1" dirty="0"/>
              <a:t>p</a:t>
            </a:r>
            <a:r>
              <a:rPr lang="fr-FR" sz="4000" b="1" dirty="0" smtClean="0"/>
              <a:t>ar l’ensemble des acteurs</a:t>
            </a:r>
          </a:p>
          <a:p>
            <a:pPr marL="0" indent="0" algn="ctr">
              <a:buNone/>
            </a:pPr>
            <a:r>
              <a:rPr lang="fr-FR" sz="4000" b="1" dirty="0"/>
              <a:t>c</a:t>
            </a:r>
            <a:r>
              <a:rPr lang="fr-FR" sz="4000" b="1" dirty="0" smtClean="0"/>
              <a:t>omprenant </a:t>
            </a:r>
            <a:r>
              <a:rPr lang="fr-FR" sz="4300" b="1" dirty="0" smtClean="0"/>
              <a:t>les personnes concernées</a:t>
            </a:r>
          </a:p>
          <a:p>
            <a:pPr marL="0" indent="0" algn="ctr">
              <a:buNone/>
            </a:pPr>
            <a:r>
              <a:rPr lang="fr-FR" sz="4000" b="1" dirty="0" smtClean="0"/>
              <a:t>et leurs proches</a:t>
            </a:r>
            <a:endParaRPr lang="fr-FR" sz="4000" b="1" dirty="0"/>
          </a:p>
          <a:p>
            <a:pPr marL="0" indent="0" algn="ctr">
              <a:buNone/>
            </a:pPr>
            <a:endParaRPr lang="fr-FR" dirty="0" smtClean="0"/>
          </a:p>
          <a:p>
            <a:pPr marL="0" indent="0" algn="ctr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5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 algn="ctr">
              <a:buNone/>
            </a:pPr>
            <a:endParaRPr lang="fr-FR" sz="800" b="1" dirty="0"/>
          </a:p>
          <a:p>
            <a:pPr marL="0" indent="0" algn="ctr">
              <a:buNone/>
            </a:pPr>
            <a:r>
              <a:rPr lang="fr-FR" sz="3600" b="1" dirty="0" smtClean="0">
                <a:solidFill>
                  <a:srgbClr val="00B050"/>
                </a:solidFill>
              </a:rPr>
              <a:t>Constitution du collectif</a:t>
            </a:r>
          </a:p>
          <a:p>
            <a:pPr marL="400050" lvl="1" indent="0">
              <a:buNone/>
            </a:pPr>
            <a:endParaRPr lang="fr-FR" sz="3600" b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4800" b="1" dirty="0" smtClean="0"/>
              <a:t>Appel à candidatures</a:t>
            </a:r>
          </a:p>
          <a:p>
            <a:pPr marL="457200" lvl="1" indent="0">
              <a:buNone/>
            </a:pPr>
            <a:endParaRPr lang="fr-FR" sz="4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4800" b="1" dirty="0" smtClean="0"/>
              <a:t>1</a:t>
            </a:r>
            <a:r>
              <a:rPr lang="fr-FR" sz="4800" b="1" baseline="30000" dirty="0" smtClean="0"/>
              <a:t>ère</a:t>
            </a:r>
            <a:r>
              <a:rPr lang="fr-FR" sz="4800" b="1" dirty="0" smtClean="0"/>
              <a:t> réunion du collectif</a:t>
            </a:r>
          </a:p>
          <a:p>
            <a:pPr marL="457200" lvl="1" indent="0" algn="ctr">
              <a:buNone/>
            </a:pPr>
            <a:r>
              <a:rPr lang="fr-FR" sz="3200" b="1" dirty="0" smtClean="0"/>
              <a:t>16 octobre 2018</a:t>
            </a:r>
            <a:endParaRPr lang="fr-FR" sz="32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1456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fr-F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4800" b="1" dirty="0" smtClean="0">
                <a:solidFill>
                  <a:srgbClr val="00B050"/>
                </a:solidFill>
              </a:rPr>
              <a:t>Fonctionnement du collectif</a:t>
            </a:r>
          </a:p>
          <a:p>
            <a:pPr marL="457200" lvl="1" indent="0">
              <a:buNone/>
            </a:pPr>
            <a:endParaRPr lang="fr-FR" sz="4800" b="1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fr-FR" sz="4800" b="1" dirty="0" smtClean="0"/>
              <a:t>Charte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fr-FR" sz="4800" b="1" dirty="0" smtClean="0"/>
          </a:p>
          <a:p>
            <a:pPr marL="457200" lvl="1" indent="0" algn="ctr">
              <a:buNone/>
            </a:pPr>
            <a:r>
              <a:rPr lang="fr-FR" sz="6000" b="1" dirty="0" smtClean="0"/>
              <a:t>Pour quoi faire ?</a:t>
            </a:r>
            <a:endParaRPr lang="fr-FR" sz="6000" b="1" dirty="0"/>
          </a:p>
          <a:p>
            <a:pPr lvl="1">
              <a:buFont typeface="Arial" panose="020B0604020202020204" pitchFamily="34" charset="0"/>
              <a:buChar char="•"/>
            </a:pPr>
            <a:endParaRPr lang="fr-FR" sz="4800" b="1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2395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400" b="1" dirty="0" smtClean="0">
                <a:solidFill>
                  <a:srgbClr val="00B050"/>
                </a:solidFill>
              </a:rPr>
              <a:t>Elaboration des propositions</a:t>
            </a:r>
          </a:p>
          <a:p>
            <a:pPr marL="0" indent="0" algn="ctr">
              <a:buNone/>
            </a:pPr>
            <a:endParaRPr lang="fr-FR" sz="4400" b="1" dirty="0"/>
          </a:p>
          <a:p>
            <a:r>
              <a:rPr lang="fr-FR" sz="4000" b="1" dirty="0" smtClean="0"/>
              <a:t>Notre vécu, expériences, échanges…</a:t>
            </a:r>
          </a:p>
          <a:p>
            <a:pPr marL="0" indent="0">
              <a:buNone/>
            </a:pPr>
            <a:endParaRPr lang="fr-FR" sz="4000" b="1" dirty="0"/>
          </a:p>
          <a:p>
            <a:r>
              <a:rPr lang="fr-FR" sz="4000" b="1" dirty="0" smtClean="0"/>
              <a:t>Forum des personnes concernées,</a:t>
            </a:r>
          </a:p>
          <a:p>
            <a:pPr marL="0" indent="0">
              <a:buNone/>
            </a:pPr>
            <a:r>
              <a:rPr lang="fr-FR" sz="4000" b="1" dirty="0"/>
              <a:t> </a:t>
            </a:r>
            <a:r>
              <a:rPr lang="fr-FR" sz="4000" b="1" dirty="0" smtClean="0"/>
              <a:t>   échanges internet, pair-aidants… </a:t>
            </a:r>
            <a:endParaRPr lang="fr-FR" sz="40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08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Le collectif des personnes concernées</a:t>
            </a:r>
          </a:p>
          <a:p>
            <a:pPr marL="0" indent="0" algn="ctr">
              <a:buNone/>
            </a:pPr>
            <a:r>
              <a:rPr lang="fr-FR" sz="4000" b="1" dirty="0">
                <a:solidFill>
                  <a:srgbClr val="00B050"/>
                </a:solidFill>
              </a:rPr>
              <a:t>p</a:t>
            </a:r>
            <a:r>
              <a:rPr lang="fr-FR" sz="4000" b="1" dirty="0" smtClean="0">
                <a:solidFill>
                  <a:srgbClr val="00B050"/>
                </a:solidFill>
              </a:rPr>
              <a:t>articipe à toutes les instances</a:t>
            </a:r>
          </a:p>
          <a:p>
            <a:pPr marL="0" indent="0" algn="ctr">
              <a:buNone/>
            </a:pPr>
            <a:endParaRPr lang="fr-FR" sz="4000" b="1" dirty="0"/>
          </a:p>
          <a:p>
            <a:r>
              <a:rPr lang="fr-FR" sz="4000" b="1" dirty="0" smtClean="0"/>
              <a:t>Assemblée générale</a:t>
            </a:r>
          </a:p>
          <a:p>
            <a:r>
              <a:rPr lang="fr-FR" sz="4000" b="1" dirty="0" smtClean="0"/>
              <a:t>Comité de pilotage</a:t>
            </a:r>
          </a:p>
          <a:p>
            <a:r>
              <a:rPr lang="fr-FR" sz="4000" b="1" dirty="0" smtClean="0"/>
              <a:t>Groupes de travail</a:t>
            </a:r>
          </a:p>
          <a:p>
            <a:r>
              <a:rPr lang="fr-FR" sz="4000" b="1" dirty="0" smtClean="0"/>
              <a:t>Gouvernance  </a:t>
            </a:r>
            <a:r>
              <a:rPr lang="fr-FR" dirty="0" smtClean="0"/>
              <a:t>une co-présidente du Copil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956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Une formation à nos droits</a:t>
            </a:r>
            <a:endParaRPr lang="fr-FR" sz="4000" b="1" dirty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</a:rPr>
              <a:t>dispensée par l’association AMAHC</a:t>
            </a:r>
          </a:p>
          <a:p>
            <a:pPr marL="0" indent="0" algn="ctr">
              <a:buNone/>
            </a:pPr>
            <a:endParaRPr lang="fr-FR" sz="1400" dirty="0"/>
          </a:p>
          <a:p>
            <a:pPr marL="0" indent="0" algn="ctr">
              <a:buNone/>
            </a:pPr>
            <a:endParaRPr lang="fr-FR" sz="1400" dirty="0" smtClean="0"/>
          </a:p>
          <a:p>
            <a:pPr marL="0" indent="0" algn="ctr">
              <a:buNone/>
            </a:pPr>
            <a:endParaRPr lang="fr-FR" sz="1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7</a:t>
            </a:fld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636912"/>
            <a:ext cx="5369872" cy="3013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92750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endParaRPr lang="fr-FR" b="1" dirty="0" smtClean="0"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Nous avons porté et argumenté</a:t>
            </a:r>
          </a:p>
          <a:p>
            <a:pPr marL="0" indent="0" algn="ctr">
              <a:buNone/>
            </a:pPr>
            <a:r>
              <a:rPr lang="fr-FR" sz="4000" b="1" dirty="0">
                <a:latin typeface="Calibri" panose="020F0502020204030204" pitchFamily="34" charset="0"/>
                <a:cs typeface="Calibri" panose="020F0502020204030204" pitchFamily="34" charset="0"/>
              </a:rPr>
              <a:t>n</a:t>
            </a: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os propositions</a:t>
            </a:r>
          </a:p>
          <a:p>
            <a:pPr marL="0" indent="0" algn="ctr">
              <a:buNone/>
            </a:pPr>
            <a:r>
              <a:rPr lang="fr-FR" sz="4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les 7 groupes de travail du PTSM</a:t>
            </a:r>
            <a:r>
              <a:rPr lang="fr-FR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40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fr-FR" sz="40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endParaRPr lang="fr-FR" sz="40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Les propositions transversales</a:t>
            </a:r>
            <a:br>
              <a:rPr lang="fr-FR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fr-FR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4000" b="1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du collectif des personnes concernées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z="2400" smtClean="0"/>
              <a:t>8</a:t>
            </a:fld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1720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sz="4800" b="1" dirty="0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Développer la pair-</a:t>
            </a:r>
            <a:r>
              <a:rPr lang="fr-FR" sz="4800" b="1" dirty="0" err="1" smtClean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aidance</a:t>
            </a:r>
            <a:endParaRPr lang="fr-FR" sz="4800" b="1" dirty="0" smtClean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4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300" dirty="0" smtClean="0">
                <a:latin typeface="Calibri" panose="020F0502020204030204" pitchFamily="34" charset="0"/>
                <a:cs typeface="Calibri" panose="020F0502020204030204" pitchFamily="34" charset="0"/>
              </a:rPr>
              <a:t>L’aide d’un pair aidant est essentielle</a:t>
            </a:r>
          </a:p>
          <a:p>
            <a:pPr marL="0" indent="0" algn="ctr">
              <a:buNone/>
            </a:pPr>
            <a:endParaRPr lang="fr-FR" sz="4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300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maintenir l’espoir</a:t>
            </a:r>
          </a:p>
          <a:p>
            <a:pPr marL="0" indent="0" algn="ctr">
              <a:buNone/>
            </a:pPr>
            <a:endParaRPr lang="fr-FR" sz="43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fr-FR" sz="4300" dirty="0" smtClean="0">
                <a:latin typeface="Calibri" panose="020F0502020204030204" pitchFamily="34" charset="0"/>
                <a:cs typeface="Calibri" panose="020F0502020204030204" pitchFamily="34" charset="0"/>
              </a:rPr>
              <a:t>dès le début de la maladie</a:t>
            </a:r>
          </a:p>
          <a:p>
            <a:pPr marL="0" indent="0">
              <a:buNone/>
            </a:pPr>
            <a:endParaRPr lang="fr-FR" sz="44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91F01-EEBB-4CFD-A114-E51E9F0F8012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8517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</TotalTime>
  <Words>270</Words>
  <Application>Microsoft Office PowerPoint</Application>
  <PresentationFormat>Affichage à l'écran (4:3)</PresentationFormat>
  <Paragraphs>131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Le collectif des personnes concernées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collectif des personnes concernées</dc:title>
  <dc:creator>Paulette Benetton</dc:creator>
  <cp:lastModifiedBy>Paulette Benetton</cp:lastModifiedBy>
  <cp:revision>26</cp:revision>
  <dcterms:created xsi:type="dcterms:W3CDTF">2019-06-13T11:02:05Z</dcterms:created>
  <dcterms:modified xsi:type="dcterms:W3CDTF">2019-06-16T23:06:12Z</dcterms:modified>
</cp:coreProperties>
</file>